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  <p:sldMasterId id="2147483871" r:id="rId2"/>
  </p:sldMasterIdLst>
  <p:notesMasterIdLst>
    <p:notesMasterId r:id="rId31"/>
  </p:notesMasterIdLst>
  <p:sldIdLst>
    <p:sldId id="294" r:id="rId3"/>
    <p:sldId id="257" r:id="rId4"/>
    <p:sldId id="258" r:id="rId5"/>
    <p:sldId id="289" r:id="rId6"/>
    <p:sldId id="260" r:id="rId7"/>
    <p:sldId id="261" r:id="rId8"/>
    <p:sldId id="282" r:id="rId9"/>
    <p:sldId id="267" r:id="rId10"/>
    <p:sldId id="263" r:id="rId11"/>
    <p:sldId id="268" r:id="rId12"/>
    <p:sldId id="273" r:id="rId13"/>
    <p:sldId id="300" r:id="rId14"/>
    <p:sldId id="299" r:id="rId15"/>
    <p:sldId id="290" r:id="rId16"/>
    <p:sldId id="266" r:id="rId17"/>
    <p:sldId id="262" r:id="rId18"/>
    <p:sldId id="264" r:id="rId19"/>
    <p:sldId id="265" r:id="rId20"/>
    <p:sldId id="298" r:id="rId21"/>
    <p:sldId id="297" r:id="rId22"/>
    <p:sldId id="296" r:id="rId23"/>
    <p:sldId id="301" r:id="rId24"/>
    <p:sldId id="259" r:id="rId25"/>
    <p:sldId id="269" r:id="rId26"/>
    <p:sldId id="283" r:id="rId27"/>
    <p:sldId id="284" r:id="rId28"/>
    <p:sldId id="293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259" autoAdjust="0"/>
  </p:normalViewPr>
  <p:slideViewPr>
    <p:cSldViewPr snapToGrid="0">
      <p:cViewPr varScale="1">
        <p:scale>
          <a:sx n="75" d="100"/>
          <a:sy n="75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BA83-9C06-48B9-9E57-196793B68D94}" type="datetimeFigureOut">
              <a:rPr lang="en-AU" smtClean="0"/>
              <a:t>22/05/2017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653C8-70F7-4C8E-8F56-16ABF43A84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511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Pictures from </a:t>
            </a:r>
          </a:p>
          <a:p>
            <a:r>
              <a:rPr lang="en-AU" dirty="0"/>
              <a:t>https://en.wikipedia.org/wiki/Computer_programming_in_the_punched_card_era </a:t>
            </a:r>
          </a:p>
          <a:p>
            <a:endParaRPr lang="en-AU" dirty="0" smtClean="0"/>
          </a:p>
          <a:p>
            <a:r>
              <a:rPr lang="en-AU" dirty="0" smtClean="0"/>
              <a:t>Mother worked</a:t>
            </a:r>
            <a:r>
              <a:rPr lang="en-AU" baseline="0" dirty="0" smtClean="0"/>
              <a:t> early to late 1970s.  </a:t>
            </a:r>
          </a:p>
          <a:p>
            <a:r>
              <a:rPr lang="en-AU" baseline="0" dirty="0" smtClean="0"/>
              <a:t>The machines at the Statistic Bureau of Taiwan were retired in the first few years.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https://</a:t>
            </a:r>
            <a:r>
              <a:rPr lang="en-AU" dirty="0" smtClean="0"/>
              <a:t>commons.wikimedia.org/wiki/File:IBM_card_storage.NARA.jpg</a:t>
            </a:r>
          </a:p>
          <a:p>
            <a:r>
              <a:rPr lang="en-AU" dirty="0" smtClean="0">
                <a:effectLst/>
              </a:rPr>
              <a:t>1959 – 4GB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29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effectLst/>
              </a:rPr>
              <a:t>1959 – 4GB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2016 – data </a:t>
            </a:r>
            <a:r>
              <a:rPr lang="en-AU" dirty="0" err="1" smtClean="0"/>
              <a:t>center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46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5/23/2017 1:33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7163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Reduce code that you write</a:t>
            </a:r>
            <a:r>
              <a:rPr lang="en-AU" baseline="0" dirty="0"/>
              <a:t> – use libraries that are well tested, use framework to provide scaffolding and access to other resources like storage, queue</a:t>
            </a:r>
          </a:p>
          <a:p>
            <a:r>
              <a:rPr lang="en-AU" baseline="0" dirty="0"/>
              <a:t>What you don’t write, you don’t have to maintain.</a:t>
            </a:r>
          </a:p>
          <a:p>
            <a:endParaRPr lang="en-AU" baseline="0" dirty="0"/>
          </a:p>
          <a:p>
            <a:r>
              <a:rPr lang="en-AU" baseline="0" dirty="0"/>
              <a:t>Pay only what you use - </a:t>
            </a:r>
            <a:r>
              <a:rPr lang="en-AU" dirty="0"/>
              <a:t>when the code don’t run, you don’t pay</a:t>
            </a:r>
            <a:endParaRPr lang="en-AU" baseline="0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Servers exist.  But they are not your concern.</a:t>
            </a:r>
            <a:br>
              <a:rPr lang="en-AU" dirty="0"/>
            </a:br>
            <a:r>
              <a:rPr lang="en-AU" dirty="0"/>
              <a:t>- servers are not your responsibility</a:t>
            </a:r>
          </a:p>
          <a:p>
            <a:endParaRPr lang="en-AU" dirty="0"/>
          </a:p>
          <a:p>
            <a:r>
              <a:rPr lang="en-AU" dirty="0"/>
              <a:t>Why is this suddenly popular now?  Because Amazon (and Microsoft) started selling Functions as a Service at a cheap rate.  The price point made this type of setup worthwhile.</a:t>
            </a:r>
            <a:br>
              <a:rPr lang="en-AU" dirty="0"/>
            </a:b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6563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https://blogs.msdn.microsoft.com/webdev/2016/12/01/visual-studio-tools-for-azure-functions/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08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r>
              <a:rPr lang="en-AU" b="1" dirty="0" err="1"/>
              <a:t>johnno</a:t>
            </a:r>
            <a:r>
              <a:rPr lang="en-AU" b="1" dirty="0"/>
              <a:t>-funks</a:t>
            </a:r>
          </a:p>
          <a:p>
            <a:endParaRPr lang="en-A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 smtClean="0"/>
              <a:t>demo-</a:t>
            </a:r>
            <a:r>
              <a:rPr lang="en-AU" b="1" dirty="0" err="1" smtClean="0"/>
              <a:t>pnp</a:t>
            </a:r>
            <a:r>
              <a:rPr lang="en-AU" b="1" dirty="0" smtClean="0"/>
              <a:t>-</a:t>
            </a:r>
            <a:r>
              <a:rPr lang="en-AU" b="1" dirty="0" err="1" smtClean="0"/>
              <a:t>sp</a:t>
            </a:r>
            <a:r>
              <a:rPr lang="en-AU" b="1" dirty="0" smtClean="0"/>
              <a:t>-core-</a:t>
            </a:r>
            <a:r>
              <a:rPr lang="en-AU" b="1" dirty="0" err="1" smtClean="0"/>
              <a:t>nodejs</a:t>
            </a:r>
            <a:endParaRPr lang="en-AU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103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Funky-demo</a:t>
            </a:r>
          </a:p>
          <a:p>
            <a:endParaRPr lang="en-AU" dirty="0" smtClean="0"/>
          </a:p>
          <a:p>
            <a:r>
              <a:rPr lang="en-AU" dirty="0" smtClean="0"/>
              <a:t>* demo2-sites-create</a:t>
            </a:r>
          </a:p>
          <a:p>
            <a:r>
              <a:rPr lang="en-AU" dirty="0" smtClean="0"/>
              <a:t>* demo3-graph-group-pnp</a:t>
            </a:r>
            <a:endParaRPr lang="en-AU" dirty="0"/>
          </a:p>
          <a:p>
            <a:r>
              <a:rPr lang="en-AU" dirty="0" smtClean="0"/>
              <a:t>* get-list-and-email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902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Swagger</a:t>
            </a:r>
          </a:p>
          <a:p>
            <a:r>
              <a:rPr lang="en-AU" dirty="0"/>
              <a:t>Flow</a:t>
            </a:r>
          </a:p>
          <a:p>
            <a:r>
              <a:rPr lang="en-AU" dirty="0" err="1"/>
              <a:t>PowerApps</a:t>
            </a:r>
            <a:endParaRPr lang="en-AU" dirty="0"/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C:\r\provisioning\spg-swagger.json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61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67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Hands stay up if they are eating your credits right now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220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If you are reading this.</a:t>
            </a:r>
          </a:p>
          <a:p>
            <a:endParaRPr lang="en-AU" dirty="0" smtClean="0"/>
          </a:p>
          <a:p>
            <a:r>
              <a:rPr lang="en-AU" dirty="0" smtClean="0"/>
              <a:t>You have found the </a:t>
            </a:r>
            <a:r>
              <a:rPr lang="en-AU" b="1" baseline="0" dirty="0" smtClean="0"/>
              <a:t>best slide </a:t>
            </a:r>
            <a:r>
              <a:rPr lang="en-AU" baseline="0" dirty="0" smtClean="0"/>
              <a:t>in the deck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653C8-70F7-4C8E-8F56-16ABF43A84D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852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piserve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www.jeylabs.com/" TargetMode="External"/><Relationship Id="rId26" Type="http://schemas.openxmlformats.org/officeDocument/2006/relationships/hyperlink" Target="http://www.oneplacesolutions.com/" TargetMode="External"/><Relationship Id="rId3" Type="http://schemas.openxmlformats.org/officeDocument/2006/relationships/image" Target="../media/image13.png"/><Relationship Id="rId21" Type="http://schemas.openxmlformats.org/officeDocument/2006/relationships/image" Target="../media/image23.jpeg"/><Relationship Id="rId34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hyperlink" Target="http://www.metalogix.com/" TargetMode="External"/><Relationship Id="rId17" Type="http://schemas.openxmlformats.org/officeDocument/2006/relationships/image" Target="../media/image21.jpeg"/><Relationship Id="rId25" Type="http://schemas.openxmlformats.org/officeDocument/2006/relationships/image" Target="../media/image25.png"/><Relationship Id="rId33" Type="http://schemas.openxmlformats.org/officeDocument/2006/relationships/image" Target="../media/image30.jpg"/><Relationship Id="rId2" Type="http://schemas.openxmlformats.org/officeDocument/2006/relationships/image" Target="../media/image12.png"/><Relationship Id="rId16" Type="http://schemas.openxmlformats.org/officeDocument/2006/relationships/hyperlink" Target="http://www.datacaptureexperts.com.au/" TargetMode="External"/><Relationship Id="rId20" Type="http://schemas.openxmlformats.org/officeDocument/2006/relationships/hyperlink" Target="https://harmon.ie/" TargetMode="External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recordpoint.com/" TargetMode="External"/><Relationship Id="rId11" Type="http://schemas.openxmlformats.org/officeDocument/2006/relationships/image" Target="../media/image18.png"/><Relationship Id="rId24" Type="http://schemas.openxmlformats.org/officeDocument/2006/relationships/hyperlink" Target="http://www.nintex.com/" TargetMode="External"/><Relationship Id="rId32" Type="http://schemas.openxmlformats.org/officeDocument/2006/relationships/image" Target="../media/image29.png"/><Relationship Id="rId37" Type="http://schemas.openxmlformats.org/officeDocument/2006/relationships/image" Target="../media/image34.gif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jpeg"/><Relationship Id="rId28" Type="http://schemas.openxmlformats.org/officeDocument/2006/relationships/hyperlink" Target="http://share-gate.com/" TargetMode="External"/><Relationship Id="rId36" Type="http://schemas.openxmlformats.org/officeDocument/2006/relationships/image" Target="../media/image33.png"/><Relationship Id="rId10" Type="http://schemas.openxmlformats.org/officeDocument/2006/relationships/hyperlink" Target="http://www.myriadtech.com.au/" TargetMode="External"/><Relationship Id="rId19" Type="http://schemas.openxmlformats.org/officeDocument/2006/relationships/image" Target="../media/image22.png"/><Relationship Id="rId31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hyperlink" Target="http://store.bamboosolutions.com/" TargetMode="External"/><Relationship Id="rId22" Type="http://schemas.openxmlformats.org/officeDocument/2006/relationships/hyperlink" Target="https://www.hpe.com/us/en/home.html" TargetMode="External"/><Relationship Id="rId27" Type="http://schemas.openxmlformats.org/officeDocument/2006/relationships/image" Target="../media/image26.png"/><Relationship Id="rId30" Type="http://schemas.openxmlformats.org/officeDocument/2006/relationships/hyperlink" Target="http://www.sharethepoint.com/" TargetMode="External"/><Relationship Id="rId35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17573"/>
          <a:stretch/>
        </p:blipFill>
        <p:spPr>
          <a:xfrm>
            <a:off x="-1" y="0"/>
            <a:ext cx="12192001" cy="619977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402" y="3725641"/>
            <a:ext cx="8047542" cy="83288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NZ" sz="3921" dirty="0">
                <a:solidFill>
                  <a:schemeClr val="bg1"/>
                </a:solidFill>
                <a:latin typeface="+mj-lt"/>
              </a:rPr>
              <a:t>Spark your future</a:t>
            </a:r>
          </a:p>
        </p:txBody>
      </p:sp>
      <p:pic>
        <p:nvPicPr>
          <p:cNvPr id="2" name="Picture 1" descr="Ignite_logos-0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37" y="2299359"/>
            <a:ext cx="6918063" cy="23063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57" name="Picture 56" descr="IgniteOrange_Illustration_ExShortHorz_RGB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0" y="0"/>
            <a:ext cx="12192000" cy="218986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80" y="2062940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276 8.39764E-7 L 1.31478E-6 8.39764E-7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778514" y="6323702"/>
            <a:ext cx="3413486" cy="5342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1381528"/>
            <a:ext cx="5787853" cy="3247714"/>
          </a:xfrm>
        </p:spPr>
        <p:txBody>
          <a:bodyPr anchor="ctr"/>
          <a:lstStyle>
            <a:lvl1pPr marL="0" indent="0" algn="ctr">
              <a:buNone/>
              <a:defRPr sz="3137"/>
            </a:lvl1pPr>
          </a:lstStyle>
          <a:p>
            <a:r>
              <a:rPr lang="en-AU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381527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381527"/>
            <a:ext cx="0" cy="5224584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315820"/>
            <a:ext cx="5378549" cy="3251113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353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9"/>
            <a:ext cx="5826761" cy="1832282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50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581770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621119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0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54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8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8"/>
            <a:ext cx="11653523" cy="117690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4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42721" y="0"/>
            <a:ext cx="6449279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964" y="470068"/>
            <a:ext cx="5181838" cy="1193870"/>
          </a:xfrm>
        </p:spPr>
        <p:txBody>
          <a:bodyPr wrap="square" anchor="b">
            <a:noAutofit/>
          </a:bodyPr>
          <a:lstStyle>
            <a:lvl1pPr>
              <a:lnSpc>
                <a:spcPct val="80000"/>
              </a:lnSpc>
              <a:defRPr lang="en-US" sz="4705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50/50 photo layout title 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705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8212" y="1805143"/>
            <a:ext cx="5199576" cy="4761790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35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Ignite_logos-02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08" y="6111894"/>
            <a:ext cx="2142361" cy="7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04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778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17573"/>
          <a:stretch/>
        </p:blipFill>
        <p:spPr>
          <a:xfrm>
            <a:off x="0" y="0"/>
            <a:ext cx="12192001" cy="619977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26389" y="3640808"/>
            <a:ext cx="7236951" cy="94843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09841" y="2304542"/>
            <a:ext cx="7236951" cy="146324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29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9" name="Picture 48" descr="MSFT_logo_c_C-Gray_D_C-Gray_D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52" name="Picture 51" descr="IgniteOrange_Illustration_ExShortHorz_RGB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0" y="0"/>
            <a:ext cx="12192000" cy="218986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80" y="2062940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9484438" y="6182497"/>
            <a:ext cx="2707562" cy="675503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AU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390529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958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84438" y="6253099"/>
            <a:ext cx="2400144" cy="380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353" dirty="0">
                <a:solidFill>
                  <a:schemeClr val="tx1"/>
                </a:solidFill>
                <a:latin typeface="+mj-lt"/>
              </a:rPr>
              <a:t>Microsoft</a:t>
            </a:r>
            <a:r>
              <a:rPr lang="en-US" sz="2353" dirty="0">
                <a:solidFill>
                  <a:schemeClr val="tx1"/>
                </a:solidFill>
              </a:rPr>
              <a:t> </a:t>
            </a:r>
            <a:r>
              <a:rPr lang="en-US" sz="235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Ignite</a:t>
            </a:r>
            <a:endParaRPr lang="en-AU" sz="2353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39" y="2793577"/>
            <a:ext cx="11653523" cy="1158793"/>
          </a:xfrm>
        </p:spPr>
        <p:txBody>
          <a:bodyPr/>
          <a:lstStyle>
            <a:lvl1pPr>
              <a:defRPr sz="70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MSFT_logo_c_C-Gray_D_C-Gray_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239256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3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2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c_C-Gray_D_C-Gray_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239256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45546" y="0"/>
            <a:ext cx="12237546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Ignite_logos-02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08" y="6111894"/>
            <a:ext cx="2142361" cy="7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3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E83B-17DE-4EB1-BD86-EA4308717408}" type="datetimeFigureOut">
              <a:rPr lang="en-AU" smtClean="0"/>
              <a:t>22/05/2017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F493-03F1-4C26-B8BC-E0CA45E2B7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165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E83B-17DE-4EB1-BD86-EA4308717408}" type="datetimeFigureOut">
              <a:rPr lang="en-AU" smtClean="0"/>
              <a:t>22/05/2017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F493-03F1-4C26-B8BC-E0CA45E2B7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007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985760" y="4636988"/>
            <a:ext cx="3108960" cy="11665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1" y="232748"/>
            <a:ext cx="6514618" cy="12201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344103"/>
            <a:ext cx="12192000" cy="2423127"/>
          </a:xfrm>
          <a:prstGeom prst="rect">
            <a:avLst/>
          </a:prstGeom>
          <a:solidFill>
            <a:srgbClr val="4E0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524000" y="2508075"/>
            <a:ext cx="9144000" cy="196494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7985760" y="4838912"/>
            <a:ext cx="3108960" cy="762713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660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985760" y="4636988"/>
            <a:ext cx="3108960" cy="11665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1" y="232748"/>
            <a:ext cx="6514618" cy="1220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344103"/>
            <a:ext cx="12192000" cy="2423127"/>
          </a:xfrm>
          <a:prstGeom prst="rect">
            <a:avLst/>
          </a:prstGeom>
          <a:solidFill>
            <a:srgbClr val="4E0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320" y="2573195"/>
            <a:ext cx="9144000" cy="196494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1960" y="4923757"/>
            <a:ext cx="303276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36450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0861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809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5594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471668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9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04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704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591675" y="0"/>
            <a:ext cx="2600325" cy="6858000"/>
          </a:xfrm>
          <a:prstGeom prst="rect">
            <a:avLst/>
          </a:prstGeom>
          <a:solidFill>
            <a:srgbClr val="4E0B58"/>
          </a:solidFill>
          <a:ln>
            <a:solidFill>
              <a:srgbClr val="26262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548" tIns="35774" rIns="71548" bIns="35774" anchor="ctr"/>
          <a:lstStyle>
            <a:lvl1pPr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815000" eaLnBrk="1" hangingPunct="1">
              <a:defRPr/>
            </a:pPr>
            <a:endParaRPr lang="en-NZ" alt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53800" y="0"/>
            <a:ext cx="870918" cy="1295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18659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6239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6239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6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26239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6239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7186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74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4851"/>
            <a:ext cx="5181600" cy="4692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4851"/>
            <a:ext cx="5181600" cy="4692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066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6021"/>
            <a:ext cx="10515600" cy="10714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17072"/>
            <a:ext cx="5157787" cy="77178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88859"/>
            <a:ext cx="5157787" cy="41008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17072"/>
            <a:ext cx="5183188" cy="77178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88859"/>
            <a:ext cx="5183188" cy="41008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1696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422" y="0"/>
            <a:ext cx="10515600" cy="9435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6766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4145280" cy="6858000"/>
          </a:xfrm>
          <a:prstGeom prst="rect">
            <a:avLst/>
          </a:prstGeom>
          <a:solidFill>
            <a:srgbClr val="4E0B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/>
          <p:cNvSpPr txBox="1"/>
          <p:nvPr/>
        </p:nvSpPr>
        <p:spPr>
          <a:xfrm>
            <a:off x="227128" y="1294989"/>
            <a:ext cx="3457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06C0A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Thank you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06C0A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to our sponsors!</a:t>
            </a:r>
            <a:endParaRPr lang="en-NZ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58" y="5513569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11" y="288714"/>
            <a:ext cx="900000" cy="9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11" y="1744708"/>
            <a:ext cx="900000" cy="900000"/>
          </a:xfrm>
          <a:prstGeom prst="rect">
            <a:avLst/>
          </a:prstGeom>
        </p:spPr>
      </p:pic>
      <p:pic>
        <p:nvPicPr>
          <p:cNvPr id="1026" name="Picture 2" descr="C:\Users\Training\AppData\Local\Temp\SNAGHTML50968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75" y="302815"/>
            <a:ext cx="1905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06C0A"/>
                </a:solidFill>
                <a:effectLst/>
                <a:latin typeface="Ubuntu"/>
              </a:rPr>
              <a:t>SILVER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</a:t>
            </a:r>
          </a:p>
        </p:txBody>
      </p:sp>
      <p:pic>
        <p:nvPicPr>
          <p:cNvPr id="4" name="Picture 2" descr="RecordPoint200">
            <a:hlinkClick r:id="rId6" tooltip="RecordPoint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0" y="1804183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piserver">
            <a:hlinkClick r:id="rId8" tooltip="Episerver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65" y="1886675"/>
            <a:ext cx="1316766" cy="53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riad Technologies">
            <a:hlinkClick r:id="rId10" tooltip="Myriad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862" y="1842973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etalogix">
            <a:hlinkClick r:id="rId12" tooltip="Metalogix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0" y="2523594"/>
            <a:ext cx="1905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mboo Solutions">
            <a:hlinkClick r:id="rId14" tooltip="Bamboo Solutions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48" y="2560272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ata Capture Experts">
            <a:hlinkClick r:id="rId16" tooltip="Data Capture Experts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23" y="2522285"/>
            <a:ext cx="1380565" cy="5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yLaBs">
            <a:hlinkClick r:id="rId18" tooltip="jEyLaBs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31" y="3002474"/>
            <a:ext cx="2058473" cy="7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armon.ie">
            <a:hlinkClick r:id="rId20" tooltip="harmon.ie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9" b="19149"/>
          <a:stretch/>
        </p:blipFill>
        <p:spPr bwMode="auto">
          <a:xfrm>
            <a:off x="7805748" y="3193417"/>
            <a:ext cx="1905000" cy="4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wlett Packard Enterprise">
            <a:hlinkClick r:id="rId22" tooltip="Hewlett Packard Enterprise"/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591" y="3162835"/>
            <a:ext cx="1695028" cy="77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Nintex200">
            <a:hlinkClick r:id="rId24" tooltip="Nintex"/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71" y="3955413"/>
            <a:ext cx="1872000" cy="2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nePlaceSolutions">
            <a:hlinkClick r:id="rId26" tooltip="OnePlace Solutions"/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50" y="3632661"/>
            <a:ext cx="1003913" cy="11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haregate">
            <a:hlinkClick r:id="rId28" tooltip="Sharegate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862" y="4104870"/>
            <a:ext cx="1804776" cy="5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hareThePoint. Connect, Learn, Experience.">
            <a:hlinkClick r:id="rId30" tooltip="ShareThePoint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06" y="4471128"/>
            <a:ext cx="1885950" cy="5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06" y="5549626"/>
            <a:ext cx="675387" cy="7627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36" y="5577804"/>
            <a:ext cx="1365540" cy="771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868776" y="5591198"/>
            <a:ext cx="1309473" cy="7856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31" y="5670565"/>
            <a:ext cx="1085090" cy="2604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63" y="6015494"/>
            <a:ext cx="1228451" cy="270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62" y="5818192"/>
            <a:ext cx="1158529" cy="3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91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37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Purpl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76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471668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7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3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Grey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404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183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80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23" y="0"/>
            <a:ext cx="10515600" cy="8261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6830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815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26389" y="3640808"/>
            <a:ext cx="7236951" cy="94843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09841" y="2304542"/>
            <a:ext cx="7236951" cy="146324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29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577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42721" y="0"/>
            <a:ext cx="6449279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964" y="470068"/>
            <a:ext cx="5181838" cy="1193870"/>
          </a:xfrm>
        </p:spPr>
        <p:txBody>
          <a:bodyPr wrap="square" anchor="b">
            <a:noAutofit/>
          </a:bodyPr>
          <a:lstStyle>
            <a:lvl1pPr>
              <a:lnSpc>
                <a:spcPct val="80000"/>
              </a:lnSpc>
              <a:defRPr lang="en-US" sz="4705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50/50 photo layout title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8212" y="1805143"/>
            <a:ext cx="5199576" cy="4761790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35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498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6289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473091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5414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8"/>
            <a:ext cx="11653523" cy="117690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9343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39" y="2793577"/>
            <a:ext cx="11653523" cy="1158793"/>
          </a:xfrm>
        </p:spPr>
        <p:txBody>
          <a:bodyPr/>
          <a:lstStyle>
            <a:lvl1pPr>
              <a:defRPr sz="70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910"/>
          </a:xfrm>
        </p:spPr>
        <p:txBody>
          <a:bodyPr>
            <a:no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471091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471091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9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4710911"/>
          </a:xfrm>
        </p:spPr>
        <p:txBody>
          <a:bodyPr wrap="square">
            <a:no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4710911"/>
          </a:xfrm>
        </p:spPr>
        <p:txBody>
          <a:bodyPr wrap="square">
            <a:no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35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8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0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471090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Ignite_logos-01.eps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36" y="6107901"/>
            <a:ext cx="2341531" cy="7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7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53800" y="0"/>
            <a:ext cx="870918" cy="1295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134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8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serverlesscalc.com/" TargetMode="Externa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cnz.co.nz/sessions/building-your-own-solution/" TargetMode="External"/><Relationship Id="rId2" Type="http://schemas.openxmlformats.org/officeDocument/2006/relationships/hyperlink" Target="https://www.dwcnz.co.nz/sessions/deep-dive-2/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dev.office.com/blogs/calling-external-apis-securely-from-sharepoint-framework" TargetMode="External"/><Relationship Id="rId4" Type="http://schemas.openxmlformats.org/officeDocument/2006/relationships/hyperlink" Target="https://docs.microsoft.com/en-us/azure/azure-functions/functions-best-practice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unctions.azure.com/t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5" Type="http://schemas.openxmlformats.org/officeDocument/2006/relationships/hyperlink" Target="https://github.com/johnnliu/azure-functions-o365" TargetMode="External"/><Relationship Id="rId4" Type="http://schemas.openxmlformats.org/officeDocument/2006/relationships/hyperlink" Target="http://johnliu.net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2573195"/>
            <a:ext cx="11176000" cy="1964942"/>
          </a:xfrm>
        </p:spPr>
        <p:txBody>
          <a:bodyPr/>
          <a:lstStyle/>
          <a:p>
            <a:r>
              <a:rPr lang="en-AU" dirty="0" smtClean="0"/>
              <a:t>Azure Functions in Office 365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5000" y="4847557"/>
            <a:ext cx="6413500" cy="1007143"/>
          </a:xfrm>
        </p:spPr>
        <p:txBody>
          <a:bodyPr>
            <a:normAutofit/>
          </a:bodyPr>
          <a:lstStyle/>
          <a:p>
            <a:r>
              <a:rPr lang="en-AU" dirty="0" smtClean="0"/>
              <a:t>Building Serverless Solutions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20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- PowerShell &amp;</a:t>
            </a:r>
            <a:r>
              <a:rPr lang="en-AU" dirty="0" smtClean="0"/>
              <a:t> PnP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535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– Swagger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25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PowerApps</a:t>
            </a:r>
            <a:r>
              <a:rPr lang="en-AU" dirty="0" smtClean="0"/>
              <a:t> with Functions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838"/>
            <a:ext cx="9324975" cy="30194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366838"/>
            <a:ext cx="4952121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86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Flow with Functions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926" y="1366838"/>
            <a:ext cx="4238147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53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would you build tomorrow?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 know this sounds like a crazy cat poster – but its true</a:t>
            </a:r>
          </a:p>
          <a:p>
            <a:r>
              <a:rPr lang="en-AU" dirty="0"/>
              <a:t>W</a:t>
            </a:r>
            <a:r>
              <a:rPr lang="en-AU" dirty="0" smtClean="0"/>
              <a:t>hat could you build if you have infinite parallel compute at (almost) zero cost?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556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Webhook - SharePoint / MS Graph</a:t>
            </a:r>
          </a:p>
          <a:p>
            <a:r>
              <a:rPr lang="en-AU" dirty="0" smtClean="0"/>
              <a:t>Flow / Logic App</a:t>
            </a:r>
            <a:endParaRPr lang="en-AU" dirty="0"/>
          </a:p>
          <a:p>
            <a:r>
              <a:rPr lang="en-AU" dirty="0" err="1"/>
              <a:t>PowerApps</a:t>
            </a:r>
            <a:endParaRPr lang="en-AU" dirty="0"/>
          </a:p>
          <a:p>
            <a:r>
              <a:rPr lang="en-AU" dirty="0"/>
              <a:t>SharePoint 2013 Workflows</a:t>
            </a:r>
          </a:p>
          <a:p>
            <a:endParaRPr lang="en-AU" dirty="0"/>
          </a:p>
          <a:p>
            <a:r>
              <a:rPr lang="en-AU" dirty="0" err="1"/>
              <a:t>BotFramework</a:t>
            </a:r>
            <a:endParaRPr lang="en-AU" dirty="0"/>
          </a:p>
          <a:p>
            <a:r>
              <a:rPr lang="en-AU" dirty="0"/>
              <a:t>Chat Connectors – Teams, O365 Groups, Slack, Facebook</a:t>
            </a:r>
          </a:p>
        </p:txBody>
      </p:sp>
    </p:spTree>
    <p:extLst>
      <p:ext uri="{BB962C8B-B14F-4D97-AF65-F5344CB8AC3E}">
        <p14:creationId xmlns:p14="http://schemas.microsoft.com/office/powerpoint/2010/main" val="710245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</a:t>
            </a:r>
            <a:r>
              <a:rPr lang="en-AU" dirty="0" smtClean="0"/>
              <a:t>ost </a:t>
            </a:r>
            <a:r>
              <a:rPr lang="en-AU" dirty="0"/>
              <a:t>choices</a:t>
            </a:r>
          </a:p>
          <a:p>
            <a:r>
              <a:rPr lang="en-AU" dirty="0"/>
              <a:t>C# for speed, VSNET </a:t>
            </a:r>
            <a:r>
              <a:rPr lang="en-AU" dirty="0" smtClean="0"/>
              <a:t>tooling</a:t>
            </a:r>
          </a:p>
          <a:p>
            <a:r>
              <a:rPr lang="en-AU" dirty="0" smtClean="0"/>
              <a:t>F# because it rocks</a:t>
            </a:r>
          </a:p>
          <a:p>
            <a:pPr lvl="1"/>
            <a:r>
              <a:rPr lang="en-AU" dirty="0" smtClean="0"/>
              <a:t>CLR languages can be compiled</a:t>
            </a:r>
            <a:endParaRPr lang="en-AU" dirty="0"/>
          </a:p>
          <a:p>
            <a:r>
              <a:rPr lang="en-AU" dirty="0" smtClean="0"/>
              <a:t>TS / JS </a:t>
            </a:r>
            <a:r>
              <a:rPr lang="en-AU" dirty="0"/>
              <a:t>for frontend dev, </a:t>
            </a:r>
            <a:r>
              <a:rPr lang="en-AU" dirty="0" err="1"/>
              <a:t>NodeJS</a:t>
            </a:r>
            <a:r>
              <a:rPr lang="en-AU" dirty="0"/>
              <a:t> and </a:t>
            </a:r>
            <a:r>
              <a:rPr lang="en-AU" dirty="0" err="1" smtClean="0"/>
              <a:t>VSCode</a:t>
            </a:r>
            <a:endParaRPr lang="en-AU" dirty="0" smtClean="0"/>
          </a:p>
          <a:p>
            <a:pPr lvl="1"/>
            <a:r>
              <a:rPr lang="en-AU" dirty="0" smtClean="0"/>
              <a:t>JS languages can be </a:t>
            </a:r>
            <a:r>
              <a:rPr lang="en-AU" dirty="0" err="1" smtClean="0"/>
              <a:t>webpacked</a:t>
            </a:r>
            <a:endParaRPr lang="en-AU" dirty="0"/>
          </a:p>
          <a:p>
            <a:r>
              <a:rPr lang="en-AU" dirty="0"/>
              <a:t>PowerShell if you are just lazy like me, and it’s very readable and leverages great work done by PnP Team</a:t>
            </a:r>
          </a:p>
        </p:txBody>
      </p:sp>
    </p:spTree>
    <p:extLst>
      <p:ext uri="{BB962C8B-B14F-4D97-AF65-F5344CB8AC3E}">
        <p14:creationId xmlns:p14="http://schemas.microsoft.com/office/powerpoint/2010/main" val="661735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IT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PowerShell skills can be reused to build incredible </a:t>
            </a:r>
            <a:r>
              <a:rPr lang="en-AU" dirty="0" err="1"/>
              <a:t>microservices</a:t>
            </a:r>
            <a:r>
              <a:rPr lang="en-AU" dirty="0"/>
              <a:t> that can solve complex business needs.  </a:t>
            </a:r>
          </a:p>
          <a:p>
            <a:r>
              <a:rPr lang="en-AU" dirty="0"/>
              <a:t>You can probably teach a dev a thing or ten about PowerShell</a:t>
            </a:r>
          </a:p>
        </p:txBody>
      </p:sp>
    </p:spTree>
    <p:extLst>
      <p:ext uri="{BB962C8B-B14F-4D97-AF65-F5344CB8AC3E}">
        <p14:creationId xmlns:p14="http://schemas.microsoft.com/office/powerpoint/2010/main" val="3118305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Work with developers or IT Pros to build a set of </a:t>
            </a:r>
            <a:r>
              <a:rPr lang="en-AU" dirty="0" err="1"/>
              <a:t>microservices</a:t>
            </a:r>
            <a:endParaRPr lang="en-AU" dirty="0"/>
          </a:p>
          <a:p>
            <a:r>
              <a:rPr lang="en-AU" dirty="0"/>
              <a:t>Add Swagger API </a:t>
            </a:r>
            <a:r>
              <a:rPr lang="en-AU" dirty="0" smtClean="0">
                <a:sym typeface="Wingdings" panose="05000000000000000000" pitchFamily="2" charset="2"/>
              </a:rPr>
              <a:t>to extend</a:t>
            </a:r>
            <a:r>
              <a:rPr lang="en-AU" dirty="0" smtClean="0"/>
              <a:t> </a:t>
            </a:r>
            <a:r>
              <a:rPr lang="en-AU" dirty="0"/>
              <a:t>Logic </a:t>
            </a:r>
            <a:r>
              <a:rPr lang="en-AU" dirty="0" smtClean="0"/>
              <a:t>App, </a:t>
            </a:r>
            <a:r>
              <a:rPr lang="en-AU" dirty="0"/>
              <a:t>Flow </a:t>
            </a:r>
            <a:r>
              <a:rPr lang="en-AU" dirty="0" smtClean="0"/>
              <a:t>and </a:t>
            </a:r>
            <a:r>
              <a:rPr lang="en-AU" dirty="0" err="1"/>
              <a:t>PowerApps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6124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many of you have </a:t>
            </a:r>
            <a:r>
              <a:rPr lang="en-AU" dirty="0" smtClean="0"/>
              <a:t>had a requirement that needed a machine in the cloud (may be an Azure VM or </a:t>
            </a:r>
            <a:r>
              <a:rPr lang="en-AU" dirty="0" err="1" smtClean="0"/>
              <a:t>WebJob</a:t>
            </a:r>
            <a:r>
              <a:rPr lang="en-AU" dirty="0" smtClean="0"/>
              <a:t>)</a:t>
            </a:r>
            <a:endParaRPr lang="en-AU" dirty="0"/>
          </a:p>
          <a:p>
            <a:endParaRPr lang="en-AU" dirty="0"/>
          </a:p>
          <a:p>
            <a:r>
              <a:rPr lang="en-AU" dirty="0" smtClean="0"/>
              <a:t>And after talking with stakeholder – you went and redesigned the solution to go without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6803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625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John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3200" dirty="0">
                <a:effectLst/>
              </a:rPr>
              <a:t>Senior Consultant </a:t>
            </a:r>
            <a:br>
              <a:rPr lang="en-AU" sz="3200" dirty="0">
                <a:effectLst/>
              </a:rPr>
            </a:br>
            <a:r>
              <a:rPr lang="en-AU" sz="3200" dirty="0">
                <a:effectLst/>
              </a:rPr>
              <a:t>SharePoint Gurus Sydney</a:t>
            </a:r>
          </a:p>
          <a:p>
            <a:pPr marL="0" indent="0">
              <a:buNone/>
            </a:pPr>
            <a:endParaRPr lang="en-AU" sz="3200" dirty="0">
              <a:effectLst/>
            </a:endParaRPr>
          </a:p>
          <a:p>
            <a:pPr marL="0" indent="0">
              <a:buNone/>
            </a:pPr>
            <a:r>
              <a:rPr lang="en-AU" sz="3200" dirty="0"/>
              <a:t>SharePoint Server MVP</a:t>
            </a:r>
            <a:br>
              <a:rPr lang="en-AU" sz="3200" dirty="0"/>
            </a:br>
            <a:r>
              <a:rPr lang="en-AU" sz="3200" dirty="0">
                <a:solidFill>
                  <a:schemeClr val="accent1"/>
                </a:solidFill>
              </a:rPr>
              <a:t>Office Server and Services</a:t>
            </a:r>
            <a:r>
              <a:rPr lang="en-AU" sz="3200" dirty="0">
                <a:effectLst/>
              </a:rPr>
              <a:t/>
            </a:r>
            <a:br>
              <a:rPr lang="en-AU" sz="3200" dirty="0">
                <a:effectLst/>
              </a:rPr>
            </a:br>
            <a:endParaRPr lang="en-AU" sz="3200" dirty="0">
              <a:effectLst/>
            </a:endParaRPr>
          </a:p>
          <a:p>
            <a:pPr marL="0" indent="0">
              <a:buNone/>
            </a:pPr>
            <a:r>
              <a:rPr lang="en-AU" sz="3200" dirty="0">
                <a:effectLst/>
              </a:rPr>
              <a:t>User </a:t>
            </a:r>
            <a:r>
              <a:rPr lang="en-AU" sz="3200" dirty="0" smtClean="0">
                <a:effectLst/>
              </a:rPr>
              <a:t>Groups, </a:t>
            </a:r>
            <a:r>
              <a:rPr lang="en-AU" sz="3200" dirty="0">
                <a:effectLst/>
              </a:rPr>
              <a:t/>
            </a:r>
            <a:br>
              <a:rPr lang="en-AU" sz="3200" dirty="0">
                <a:effectLst/>
              </a:rPr>
            </a:br>
            <a:r>
              <a:rPr lang="en-AU" sz="3200" dirty="0">
                <a:solidFill>
                  <a:schemeClr val="accent1"/>
                </a:solidFill>
                <a:effectLst/>
              </a:rPr>
              <a:t>SharePoint Conferences</a:t>
            </a:r>
            <a:r>
              <a:rPr lang="en-AU" sz="3200" dirty="0">
                <a:effectLst/>
              </a:rPr>
              <a:t/>
            </a:r>
            <a:br>
              <a:rPr lang="en-AU" sz="3200" dirty="0">
                <a:effectLst/>
              </a:rPr>
            </a:br>
            <a:endParaRPr lang="en-AU" sz="3200" dirty="0">
              <a:effectLst/>
            </a:endParaRPr>
          </a:p>
          <a:p>
            <a:pPr marL="0" indent="0">
              <a:buNone/>
            </a:pPr>
            <a:r>
              <a:rPr lang="en-AU" sz="3200" dirty="0">
                <a:effectLst/>
              </a:rPr>
              <a:t>http://johnliu.net</a:t>
            </a:r>
          </a:p>
          <a:p>
            <a:pPr marL="0" indent="0">
              <a:buNone/>
            </a:pPr>
            <a:r>
              <a:rPr lang="en-AU" sz="3200" dirty="0">
                <a:effectLst/>
              </a:rPr>
              <a:t>@</a:t>
            </a:r>
            <a:r>
              <a:rPr lang="en-AU" sz="3200" dirty="0" err="1" smtClean="0">
                <a:effectLst/>
              </a:rPr>
              <a:t>johnnliu</a:t>
            </a:r>
            <a:r>
              <a:rPr lang="en-AU" sz="3200" dirty="0" smtClean="0">
                <a:effectLst/>
              </a:rPr>
              <a:t/>
            </a:r>
            <a:br>
              <a:rPr lang="en-AU" sz="3200" dirty="0" smtClean="0">
                <a:effectLst/>
              </a:rPr>
            </a:br>
            <a:r>
              <a:rPr lang="en-AU" sz="3200" dirty="0" smtClean="0">
                <a:effectLst/>
              </a:rPr>
              <a:t/>
            </a:r>
            <a:br>
              <a:rPr lang="en-AU" sz="3200" dirty="0" smtClean="0">
                <a:effectLst/>
              </a:rPr>
            </a:br>
            <a:r>
              <a:rPr lang="en-AU" sz="3200" dirty="0" smtClean="0">
                <a:effectLst/>
              </a:rPr>
              <a:t>fun fact: </a:t>
            </a:r>
            <a:br>
              <a:rPr lang="en-AU" sz="3200" dirty="0" smtClean="0">
                <a:effectLst/>
              </a:rPr>
            </a:br>
            <a:r>
              <a:rPr lang="en-AU" sz="3200" dirty="0" smtClean="0">
                <a:effectLst/>
              </a:rPr>
              <a:t>I grew up in the streets of Auckland</a:t>
            </a:r>
            <a:br>
              <a:rPr lang="en-AU" sz="3200" dirty="0" smtClean="0">
                <a:effectLst/>
              </a:rPr>
            </a:br>
            <a:r>
              <a:rPr lang="en-AU" sz="3200" dirty="0" smtClean="0">
                <a:effectLst/>
              </a:rPr>
              <a:t>then I became a kiwi-export</a:t>
            </a:r>
            <a:endParaRPr lang="en-AU" sz="3200" dirty="0"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69" y="470068"/>
            <a:ext cx="4064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76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Serverless “spectrum”</a:t>
            </a:r>
            <a:endParaRPr lang="en-AU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Cloud-Curious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Micro/web-services for everyone</a:t>
            </a:r>
          </a:p>
          <a:p>
            <a:r>
              <a:rPr lang="en-AU" dirty="0" smtClean="0"/>
              <a:t>Use your favourite language</a:t>
            </a:r>
          </a:p>
          <a:p>
            <a:r>
              <a:rPr lang="en-AU" dirty="0" smtClean="0"/>
              <a:t>Elevate permission</a:t>
            </a:r>
          </a:p>
          <a:p>
            <a:r>
              <a:rPr lang="en-AU" dirty="0" smtClean="0"/>
              <a:t>Webhook / Event Receivers</a:t>
            </a:r>
          </a:p>
          <a:p>
            <a:r>
              <a:rPr lang="en-AU" dirty="0" smtClean="0"/>
              <a:t>Timer Jobs</a:t>
            </a:r>
          </a:p>
          <a:p>
            <a:r>
              <a:rPr lang="en-AU" dirty="0" smtClean="0"/>
              <a:t>Extend Flow </a:t>
            </a:r>
            <a:br>
              <a:rPr lang="en-AU" dirty="0" smtClean="0"/>
            </a:br>
            <a:r>
              <a:rPr lang="en-AU" dirty="0" smtClean="0"/>
              <a:t>(custom </a:t>
            </a:r>
            <a:r>
              <a:rPr lang="en-AU" dirty="0"/>
              <a:t>workflow </a:t>
            </a:r>
            <a:r>
              <a:rPr lang="en-AU" dirty="0" smtClean="0"/>
              <a:t>action)</a:t>
            </a:r>
          </a:p>
          <a:p>
            <a:endParaRPr lang="en-AU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72200" y="1484850"/>
            <a:ext cx="5181600" cy="5030249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Cloud-Serious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>
                <a:solidFill>
                  <a:schemeClr val="accent1"/>
                </a:solidFill>
              </a:rPr>
              <a:t>Idempotent</a:t>
            </a:r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/>
              <a:t>Combine Message Queues / Service Bus &amp; scale Functions</a:t>
            </a:r>
          </a:p>
          <a:p>
            <a:r>
              <a:rPr lang="en-AU" dirty="0" smtClean="0"/>
              <a:t>Throw Exceptions to trigger retry</a:t>
            </a:r>
          </a:p>
          <a:p>
            <a:r>
              <a:rPr lang="en-AU" dirty="0"/>
              <a:t>Azure Function Proxies</a:t>
            </a:r>
          </a:p>
          <a:p>
            <a:r>
              <a:rPr lang="en-AU" dirty="0"/>
              <a:t>Serverless web apps = CDN + Functions</a:t>
            </a:r>
          </a:p>
          <a:p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11353800" y="617696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accent1"/>
                </a:solidFill>
              </a:rPr>
              <a:t>📷</a:t>
            </a:r>
            <a:endParaRPr lang="en-AU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94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Cost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2180"/>
            <a:ext cx="10515600" cy="5094783"/>
          </a:xfrm>
        </p:spPr>
        <p:txBody>
          <a:bodyPr/>
          <a:lstStyle/>
          <a:p>
            <a:r>
              <a:rPr lang="en-AU" dirty="0">
                <a:hlinkClick r:id="rId2"/>
              </a:rPr>
              <a:t>http://serverlesscalc.com</a:t>
            </a:r>
            <a:r>
              <a:rPr lang="en-AU" dirty="0" smtClean="0">
                <a:hlinkClick r:id="rId2"/>
              </a:rPr>
              <a:t>/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8049"/>
            <a:ext cx="6116638" cy="49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8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Celebrate 55 years of computing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Federal </a:t>
            </a:r>
            <a:r>
              <a:rPr lang="en-AU" dirty="0"/>
              <a:t>records </a:t>
            </a:r>
            <a:r>
              <a:rPr lang="en-AU" dirty="0" err="1" smtClean="0"/>
              <a:t>center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(</a:t>
            </a:r>
            <a:r>
              <a:rPr lang="en-AU" dirty="0"/>
              <a:t>Virginia </a:t>
            </a:r>
            <a:r>
              <a:rPr lang="en-AU" dirty="0" smtClean="0"/>
              <a:t>US</a:t>
            </a:r>
            <a:r>
              <a:rPr lang="en-AU" dirty="0"/>
              <a:t>) </a:t>
            </a:r>
            <a:r>
              <a:rPr lang="en-AU" dirty="0" smtClean="0"/>
              <a:t>1955~66 </a:t>
            </a:r>
            <a:r>
              <a:rPr lang="en-AU" dirty="0"/>
              <a:t>4GB</a:t>
            </a:r>
          </a:p>
          <a:p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Project Natick</a:t>
            </a:r>
            <a:br>
              <a:rPr lang="en-AU" dirty="0" smtClean="0"/>
            </a:br>
            <a:r>
              <a:rPr lang="en-AU" dirty="0" smtClean="0"/>
              <a:t>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19338"/>
            <a:ext cx="5143500" cy="3857625"/>
          </a:xfrm>
          <a:prstGeom prst="rect">
            <a:avLst/>
          </a:prstGeom>
        </p:spPr>
      </p:pic>
      <p:pic>
        <p:nvPicPr>
          <p:cNvPr id="5" name="Picture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r="16251"/>
          <a:stretch>
            <a:fillRect/>
          </a:stretch>
        </p:blipFill>
        <p:spPr>
          <a:xfrm>
            <a:off x="1197769" y="2353327"/>
            <a:ext cx="4025900" cy="42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44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7406"/>
            <a:ext cx="10515600" cy="4906393"/>
          </a:xfrm>
        </p:spPr>
        <p:txBody>
          <a:bodyPr/>
          <a:lstStyle/>
          <a:p>
            <a:r>
              <a:rPr lang="en-AU" dirty="0" smtClean="0"/>
              <a:t>Azure Functions &amp; Serverless Architecture</a:t>
            </a:r>
            <a:br>
              <a:rPr lang="en-AU" dirty="0" smtClean="0"/>
            </a:br>
            <a:endParaRPr lang="en-AU" dirty="0"/>
          </a:p>
          <a:p>
            <a:r>
              <a:rPr lang="en-AU" dirty="0"/>
              <a:t>Lots of </a:t>
            </a:r>
            <a:r>
              <a:rPr lang="en-AU" dirty="0" smtClean="0"/>
              <a:t>demos</a:t>
            </a:r>
            <a:br>
              <a:rPr lang="en-AU" dirty="0" smtClean="0"/>
            </a:br>
            <a:endParaRPr lang="en-AU" dirty="0"/>
          </a:p>
          <a:p>
            <a:r>
              <a:rPr lang="en-AU" dirty="0"/>
              <a:t>What you can </a:t>
            </a:r>
            <a:r>
              <a:rPr lang="en-AU" dirty="0" smtClean="0"/>
              <a:t>build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Dream about a Serverless future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8950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Flow vs Logic </a:t>
            </a:r>
            <a:r>
              <a:rPr lang="en-AU" dirty="0" smtClean="0"/>
              <a:t>App </a:t>
            </a:r>
            <a:r>
              <a:rPr lang="en-AU" dirty="0"/>
              <a:t>vs Azure Functions</a:t>
            </a:r>
          </a:p>
          <a:p>
            <a:pPr lvl="1"/>
            <a:r>
              <a:rPr lang="en-AU" dirty="0"/>
              <a:t>Logic </a:t>
            </a:r>
            <a:r>
              <a:rPr lang="en-AU" dirty="0" smtClean="0"/>
              <a:t>App </a:t>
            </a:r>
            <a:r>
              <a:rPr lang="en-AU" dirty="0"/>
              <a:t>is Azure orchestration engine (also good for workflows)</a:t>
            </a:r>
          </a:p>
          <a:p>
            <a:pPr lvl="1"/>
            <a:r>
              <a:rPr lang="en-AU" dirty="0" smtClean="0"/>
              <a:t>Flow </a:t>
            </a:r>
            <a:r>
              <a:rPr lang="en-AU" dirty="0"/>
              <a:t>is </a:t>
            </a:r>
            <a:r>
              <a:rPr lang="en-AU" dirty="0" smtClean="0"/>
              <a:t>a no-code (IFTT) skin for Logic App</a:t>
            </a:r>
            <a:endParaRPr lang="en-AU" dirty="0"/>
          </a:p>
          <a:p>
            <a:pPr lvl="1"/>
            <a:r>
              <a:rPr lang="en-AU" dirty="0" smtClean="0"/>
              <a:t>Azure </a:t>
            </a:r>
            <a:r>
              <a:rPr lang="en-AU" dirty="0"/>
              <a:t>Functions is just one function.  Flow/Logic Apps can use </a:t>
            </a:r>
          </a:p>
          <a:p>
            <a:r>
              <a:rPr lang="en-AU" dirty="0"/>
              <a:t>Azure Functions vs Amazon Lambda (leader)</a:t>
            </a:r>
          </a:p>
          <a:p>
            <a:pPr lvl="1"/>
            <a:r>
              <a:rPr lang="en-AU" dirty="0"/>
              <a:t>Functions has two </a:t>
            </a:r>
            <a:r>
              <a:rPr lang="en-AU" dirty="0" err="1"/>
              <a:t>datacenters</a:t>
            </a:r>
            <a:r>
              <a:rPr lang="en-AU" dirty="0"/>
              <a:t> in Australia (SYD/MEL)</a:t>
            </a:r>
          </a:p>
          <a:p>
            <a:pPr lvl="1"/>
            <a:r>
              <a:rPr lang="en-AU" dirty="0"/>
              <a:t>Functions build on top of App Service and has dedicated plans</a:t>
            </a:r>
          </a:p>
          <a:p>
            <a:pPr lvl="1"/>
            <a:r>
              <a:rPr lang="en-AU" dirty="0"/>
              <a:t>Amazon Lambda supports C# as well.  Functions does F# and PowerShell</a:t>
            </a:r>
          </a:p>
          <a:p>
            <a:pPr lvl="1"/>
            <a:r>
              <a:rPr lang="en-AU" dirty="0"/>
              <a:t>Functions has much better tooling in VSNET</a:t>
            </a:r>
          </a:p>
          <a:p>
            <a:r>
              <a:rPr lang="en-AU" dirty="0"/>
              <a:t>Azure Automation</a:t>
            </a:r>
          </a:p>
          <a:p>
            <a:pPr lvl="1"/>
            <a:r>
              <a:rPr lang="en-AU" dirty="0"/>
              <a:t>Azure Automation has runbooks of PowerShell scripts, dedicated VM</a:t>
            </a:r>
          </a:p>
          <a:p>
            <a:pPr lvl="1"/>
            <a:r>
              <a:rPr lang="en-AU" dirty="0"/>
              <a:t>Input/Output/Trigger different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9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Tuesday 12:15 pm</a:t>
            </a:r>
            <a:br>
              <a:rPr lang="en-AU" dirty="0" smtClean="0"/>
            </a:br>
            <a:r>
              <a:rPr lang="en-AU" dirty="0" smtClean="0">
                <a:hlinkClick r:id="rId2"/>
              </a:rPr>
              <a:t>Deep </a:t>
            </a:r>
            <a:r>
              <a:rPr lang="en-AU" dirty="0">
                <a:hlinkClick r:id="rId2"/>
              </a:rPr>
              <a:t>Dive – The NEW SharePoint (Development) Framework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Tuesday 4:45 pm</a:t>
            </a:r>
            <a:br>
              <a:rPr lang="en-AU" dirty="0" smtClean="0"/>
            </a:br>
            <a:r>
              <a:rPr lang="en-AU" dirty="0" smtClean="0">
                <a:hlinkClick r:id="rId3"/>
              </a:rPr>
              <a:t>Building </a:t>
            </a:r>
            <a:r>
              <a:rPr lang="en-AU" dirty="0">
                <a:hlinkClick r:id="rId3"/>
              </a:rPr>
              <a:t>Your Own Solution with Power Apps and </a:t>
            </a:r>
            <a:r>
              <a:rPr lang="en-AU" dirty="0" smtClean="0">
                <a:hlinkClick r:id="rId3"/>
              </a:rPr>
              <a:t>Flow</a:t>
            </a:r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Azure Functions team best practice guide</a:t>
            </a:r>
            <a:br>
              <a:rPr lang="en-AU" dirty="0" smtClean="0"/>
            </a:br>
            <a:r>
              <a:rPr lang="en-AU" dirty="0">
                <a:hlinkClick r:id="rId4"/>
              </a:rPr>
              <a:t>https://</a:t>
            </a:r>
            <a:r>
              <a:rPr lang="en-AU" dirty="0" smtClean="0">
                <a:hlinkClick r:id="rId4"/>
              </a:rPr>
              <a:t>docs.microsoft.com/en-us/azure/azure-functions/functions-best-practices</a:t>
            </a:r>
            <a:r>
              <a:rPr lang="en-AU" dirty="0" smtClean="0"/>
              <a:t> 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/>
              <a:t>PnP </a:t>
            </a:r>
            <a:r>
              <a:rPr lang="en-AU" dirty="0" smtClean="0"/>
              <a:t>– calling secured Functions from </a:t>
            </a:r>
            <a:r>
              <a:rPr lang="en-AU" dirty="0" err="1" smtClean="0"/>
              <a:t>SPFx</a:t>
            </a:r>
            <a:r>
              <a:rPr lang="en-AU" dirty="0"/>
              <a:t/>
            </a:r>
            <a:br>
              <a:rPr lang="en-AU" dirty="0"/>
            </a:br>
            <a:r>
              <a:rPr lang="en-AU" dirty="0">
                <a:hlinkClick r:id="rId5"/>
              </a:rPr>
              <a:t>https://</a:t>
            </a:r>
            <a:r>
              <a:rPr lang="en-AU" dirty="0" smtClean="0">
                <a:hlinkClick r:id="rId5"/>
              </a:rPr>
              <a:t>dev.office.com/blogs/calling-external-apis-securely-from-sharepoint-framework</a:t>
            </a:r>
            <a:r>
              <a:rPr lang="en-AU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854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 and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do you guys think?</a:t>
            </a:r>
          </a:p>
        </p:txBody>
      </p:sp>
    </p:spTree>
    <p:extLst>
      <p:ext uri="{BB962C8B-B14F-4D97-AF65-F5344CB8AC3E}">
        <p14:creationId xmlns:p14="http://schemas.microsoft.com/office/powerpoint/2010/main" val="1061009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6824" y="1875966"/>
            <a:ext cx="11653523" cy="212453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Thank you</a:t>
            </a:r>
            <a:r>
              <a:rPr lang="en-US" sz="2941" dirty="0"/>
              <a:t/>
            </a:r>
            <a:br>
              <a:rPr lang="en-US" sz="2941" dirty="0"/>
            </a:br>
            <a:r>
              <a:rPr lang="en-US" sz="4705" dirty="0"/>
              <a:t/>
            </a:r>
            <a:br>
              <a:rPr lang="en-US" sz="4705" dirty="0"/>
            </a:br>
            <a:r>
              <a:rPr lang="en-AU" sz="4400" dirty="0">
                <a:hlinkClick r:id="rId3"/>
              </a:rPr>
              <a:t>https://functions.azure.com/try</a:t>
            </a:r>
            <a:r>
              <a:rPr lang="en-AU" sz="4400" dirty="0"/>
              <a:t> </a:t>
            </a:r>
            <a:br>
              <a:rPr lang="en-AU" sz="4400" dirty="0"/>
            </a:br>
            <a:r>
              <a:rPr lang="en-AU" sz="4400" dirty="0"/>
              <a:t/>
            </a:r>
            <a:br>
              <a:rPr lang="en-AU" sz="4400" dirty="0"/>
            </a:br>
            <a:r>
              <a:rPr lang="en-US" sz="3137" dirty="0" smtClean="0"/>
              <a:t>Chat </a:t>
            </a:r>
            <a:r>
              <a:rPr lang="en-US" sz="3137" dirty="0"/>
              <a:t>with me in the Speaker Lounge </a:t>
            </a:r>
            <a:r>
              <a:rPr lang="en-US" sz="3137" dirty="0" smtClean="0"/>
              <a:t/>
            </a:r>
            <a:br>
              <a:rPr lang="en-US" sz="3137" dirty="0" smtClean="0"/>
            </a:br>
            <a:r>
              <a:rPr lang="en-US" sz="3137" dirty="0"/>
              <a:t/>
            </a:r>
            <a:br>
              <a:rPr lang="en-US" sz="3137" dirty="0"/>
            </a:br>
            <a:r>
              <a:rPr lang="en-US" sz="3137" dirty="0" smtClean="0"/>
              <a:t>@</a:t>
            </a:r>
            <a:r>
              <a:rPr lang="en-US" sz="3137" dirty="0" err="1" smtClean="0"/>
              <a:t>johnnliu</a:t>
            </a:r>
            <a:r>
              <a:rPr lang="en-US" sz="3137" dirty="0"/>
              <a:t/>
            </a:r>
            <a:br>
              <a:rPr lang="en-US" sz="3137" dirty="0"/>
            </a:br>
            <a:r>
              <a:rPr lang="en-US" sz="3137" dirty="0" smtClean="0">
                <a:hlinkClick r:id="rId4"/>
              </a:rPr>
              <a:t>http</a:t>
            </a:r>
            <a:r>
              <a:rPr lang="en-US" sz="3137" dirty="0">
                <a:hlinkClick r:id="rId4"/>
              </a:rPr>
              <a:t>://</a:t>
            </a:r>
            <a:r>
              <a:rPr lang="en-US" sz="3137" dirty="0" smtClean="0">
                <a:hlinkClick r:id="rId4"/>
              </a:rPr>
              <a:t>johnliu.net</a:t>
            </a:r>
            <a:r>
              <a:rPr lang="en-US" sz="3137" dirty="0"/>
              <a:t/>
            </a:r>
            <a:br>
              <a:rPr lang="en-US" sz="3137" dirty="0"/>
            </a:br>
            <a:r>
              <a:rPr lang="en-US" sz="3137" dirty="0"/>
              <a:t/>
            </a:r>
            <a:br>
              <a:rPr lang="en-US" sz="3137" dirty="0"/>
            </a:br>
            <a:r>
              <a:rPr lang="en-US" sz="3137" dirty="0">
                <a:hlinkClick r:id="rId5"/>
              </a:rPr>
              <a:t>https://</a:t>
            </a:r>
            <a:r>
              <a:rPr lang="en-US" sz="3137" dirty="0" smtClean="0">
                <a:hlinkClick r:id="rId5"/>
              </a:rPr>
              <a:t>github.com/johnnliu/azure-functions-o365</a:t>
            </a:r>
            <a:r>
              <a:rPr lang="en-US" sz="3137" dirty="0" smtClean="0"/>
              <a:t>  </a:t>
            </a:r>
            <a:endParaRPr lang="en-US" sz="3137" dirty="0"/>
          </a:p>
        </p:txBody>
      </p:sp>
      <p:sp>
        <p:nvSpPr>
          <p:cNvPr id="4" name="TextBox 3"/>
          <p:cNvSpPr txBox="1"/>
          <p:nvPr/>
        </p:nvSpPr>
        <p:spPr>
          <a:xfrm>
            <a:off x="11353800" y="617696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accent1"/>
                </a:solidFill>
              </a:rPr>
              <a:t>📷</a:t>
            </a:r>
            <a:endParaRPr lang="en-AU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2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Quick </a:t>
            </a:r>
            <a:r>
              <a:rPr lang="en-AU" dirty="0"/>
              <a:t>look</a:t>
            </a:r>
            <a:br>
              <a:rPr lang="en-AU" dirty="0"/>
            </a:br>
            <a:endParaRPr lang="en-AU" dirty="0"/>
          </a:p>
          <a:p>
            <a:r>
              <a:rPr lang="en-AU" dirty="0"/>
              <a:t>What is </a:t>
            </a:r>
            <a:r>
              <a:rPr lang="en-AU" dirty="0" smtClean="0"/>
              <a:t>Azure Functions </a:t>
            </a:r>
            <a:r>
              <a:rPr lang="en-AU" dirty="0"/>
              <a:t>/ </a:t>
            </a:r>
            <a:r>
              <a:rPr lang="en-AU" dirty="0" smtClean="0"/>
              <a:t>Serverless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  <a:p>
            <a:r>
              <a:rPr lang="en-AU" dirty="0"/>
              <a:t>Demos, demos, demos!</a:t>
            </a:r>
          </a:p>
        </p:txBody>
      </p:sp>
    </p:spTree>
    <p:extLst>
      <p:ext uri="{BB962C8B-B14F-4D97-AF65-F5344CB8AC3E}">
        <p14:creationId xmlns:p14="http://schemas.microsoft.com/office/powerpoint/2010/main" val="2193644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Demo: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/>
              <a:t>Quick Look Azure </a:t>
            </a:r>
            <a:r>
              <a:rPr lang="en-AU" dirty="0" smtClean="0"/>
              <a:t>Functions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5381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“Serverless”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 is a buzzword</a:t>
            </a:r>
          </a:p>
          <a:p>
            <a:r>
              <a:rPr lang="en-AU" dirty="0"/>
              <a:t>Describe an emerging architecture of writing </a:t>
            </a:r>
            <a:r>
              <a:rPr lang="en-AU" dirty="0" err="1"/>
              <a:t>microservices</a:t>
            </a:r>
            <a:r>
              <a:rPr lang="en-AU" dirty="0"/>
              <a:t> on top of “Functions as a Service”</a:t>
            </a:r>
          </a:p>
          <a:p>
            <a:endParaRPr lang="en-AU" dirty="0"/>
          </a:p>
          <a:p>
            <a:r>
              <a:rPr lang="en-AU" dirty="0"/>
              <a:t>What it is not…</a:t>
            </a:r>
            <a:br>
              <a:rPr lang="en-AU" dirty="0"/>
            </a:br>
            <a:r>
              <a:rPr lang="en-AU" dirty="0"/>
              <a:t>It doesn’t mean no servers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4297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essence of Serverless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Reduce the code that you write</a:t>
            </a:r>
          </a:p>
          <a:p>
            <a:r>
              <a:rPr lang="en-AU" dirty="0"/>
              <a:t>Pay only what you use</a:t>
            </a:r>
          </a:p>
          <a:p>
            <a:r>
              <a:rPr lang="en-AU" dirty="0" err="1"/>
              <a:t>Autoscale</a:t>
            </a:r>
            <a:r>
              <a:rPr lang="en-AU" dirty="0"/>
              <a:t> on </a:t>
            </a:r>
            <a:r>
              <a:rPr lang="en-AU" dirty="0" smtClean="0"/>
              <a:t>demand</a:t>
            </a:r>
            <a:endParaRPr lang="en-AU" dirty="0"/>
          </a:p>
          <a:p>
            <a:r>
              <a:rPr lang="en-AU" dirty="0"/>
              <a:t>Event driven – respond to events and triggers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7720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Practice -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1" y="1189176"/>
            <a:ext cx="5898717" cy="52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17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- C# (CSX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317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- </a:t>
            </a:r>
            <a:r>
              <a:rPr lang="en-AU" dirty="0" err="1"/>
              <a:t>NodeJS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262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gnite_Breakout_Template">
  <a:themeElements>
    <a:clrScheme name="Ignite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FFB900"/>
      </a:accent2>
      <a:accent3>
        <a:srgbClr val="FF8C00"/>
      </a:accent3>
      <a:accent4>
        <a:srgbClr val="A80000"/>
      </a:accent4>
      <a:accent5>
        <a:srgbClr val="505050"/>
      </a:accent5>
      <a:accent6>
        <a:srgbClr val="D2D2D2"/>
      </a:accent6>
      <a:hlink>
        <a:srgbClr val="D83B01"/>
      </a:hlink>
      <a:folHlink>
        <a:srgbClr val="A800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DWCNZ2017SponsorSlide - Updated">
  <a:themeElements>
    <a:clrScheme name="Custom 1">
      <a:dk1>
        <a:sysClr val="windowText" lastClr="000000"/>
      </a:dk1>
      <a:lt1>
        <a:sysClr val="window" lastClr="FFFFFF"/>
      </a:lt1>
      <a:dk2>
        <a:srgbClr val="777777"/>
      </a:dk2>
      <a:lt2>
        <a:srgbClr val="EDEDED"/>
      </a:lt2>
      <a:accent1>
        <a:srgbClr val="F06C0A"/>
      </a:accent1>
      <a:accent2>
        <a:srgbClr val="4E0B58"/>
      </a:accent2>
      <a:accent3>
        <a:srgbClr val="8CBF26"/>
      </a:accent3>
      <a:accent4>
        <a:srgbClr val="1BA1E2"/>
      </a:accent4>
      <a:accent5>
        <a:srgbClr val="EDEDED"/>
      </a:accent5>
      <a:accent6>
        <a:srgbClr val="393939"/>
      </a:accent6>
      <a:hlink>
        <a:srgbClr val="F06C0A"/>
      </a:hlink>
      <a:folHlink>
        <a:srgbClr val="F06C0A"/>
      </a:folHlink>
    </a:clrScheme>
    <a:fontScheme name="STP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speaker-ppt-template-microsoft-ignite-2017</Template>
  <TotalTime>799</TotalTime>
  <Words>654</Words>
  <Application>Microsoft Office PowerPoint</Application>
  <PresentationFormat>Widescreen</PresentationFormat>
  <Paragraphs>166</Paragraphs>
  <Slides>28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MS PGothic</vt:lpstr>
      <vt:lpstr>Arial</vt:lpstr>
      <vt:lpstr>Calibri</vt:lpstr>
      <vt:lpstr>Consolas</vt:lpstr>
      <vt:lpstr>Segoe UI</vt:lpstr>
      <vt:lpstr>Segoe UI Light</vt:lpstr>
      <vt:lpstr>Ubuntu</vt:lpstr>
      <vt:lpstr>Wingdings</vt:lpstr>
      <vt:lpstr>Ignite_Breakout_Template</vt:lpstr>
      <vt:lpstr>DWCNZ2017SponsorSlide - Updated</vt:lpstr>
      <vt:lpstr>Azure Functions in Office 365</vt:lpstr>
      <vt:lpstr>About John</vt:lpstr>
      <vt:lpstr>Agenda</vt:lpstr>
      <vt:lpstr>Demo:  Quick Look Azure Functions</vt:lpstr>
      <vt:lpstr>What is “Serverless”</vt:lpstr>
      <vt:lpstr>The essence of Serverless</vt:lpstr>
      <vt:lpstr>In Practice - Costs</vt:lpstr>
      <vt:lpstr>Demo - C# (CSX)</vt:lpstr>
      <vt:lpstr>Demo - NodeJS</vt:lpstr>
      <vt:lpstr>Demo - PowerShell &amp; PnP</vt:lpstr>
      <vt:lpstr>Demo – Swagger </vt:lpstr>
      <vt:lpstr>PowerApps with Functions</vt:lpstr>
      <vt:lpstr>Flow with Functions</vt:lpstr>
      <vt:lpstr>What would you build tomorrow?</vt:lpstr>
      <vt:lpstr>Connect</vt:lpstr>
      <vt:lpstr>Developers</vt:lpstr>
      <vt:lpstr>IT Pros</vt:lpstr>
      <vt:lpstr>Power Users</vt:lpstr>
      <vt:lpstr>Question</vt:lpstr>
      <vt:lpstr>Serverless “spectrum”</vt:lpstr>
      <vt:lpstr>Cost</vt:lpstr>
      <vt:lpstr>Celebrate 55 years of computing</vt:lpstr>
      <vt:lpstr>Summary</vt:lpstr>
      <vt:lpstr>FAQ</vt:lpstr>
      <vt:lpstr>Other sessions</vt:lpstr>
      <vt:lpstr>Questions and Feedback</vt:lpstr>
      <vt:lpstr>Thank you  https://functions.azure.com/try   Chat with me in the Speaker Lounge   @johnnliu http://johnliu.net  https://github.com/johnnliu/azure-functions-o365 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in SharePoint Online</dc:title>
  <dc:creator>John Liu</dc:creator>
  <cp:lastModifiedBy>John Liu</cp:lastModifiedBy>
  <cp:revision>141</cp:revision>
  <dcterms:created xsi:type="dcterms:W3CDTF">2017-01-16T12:58:19Z</dcterms:created>
  <dcterms:modified xsi:type="dcterms:W3CDTF">2017-05-22T15:48:13Z</dcterms:modified>
</cp:coreProperties>
</file>